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4.xml"/>
  <Override ContentType="application/vnd.openxmlformats-officedocument.drawingml.chart+xml" PartName="/ppt/charts/chart1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Century Gothic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8" roundtripDataSignature="AMtx7mgijraSQMeUZkArLKFZrbCCtlXj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enturyGothic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CenturyGothic-italic.fntdata"/><Relationship Id="rId25" Type="http://schemas.openxmlformats.org/officeDocument/2006/relationships/font" Target="fonts/CenturyGothic-bold.fntdata"/><Relationship Id="rId28" Type="http://customschemas.google.com/relationships/presentationmetadata" Target="metadata"/><Relationship Id="rId27" Type="http://schemas.openxmlformats.org/officeDocument/2006/relationships/font" Target="fonts/CenturyGothic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lang="ru-RU" sz="1800" spc="-1" strike="noStrike">
                <a:solidFill>
                  <a:srgbClr val="595959"/>
                </a:solidFill>
                <a:latin typeface="Century Gothic"/>
              </a:defRPr>
            </a:pPr>
            <a:r>
              <a:rPr b="0" lang="ru-RU" sz="1800" spc="-1" strike="noStrike">
                <a:solidFill>
                  <a:srgbClr val="595959"/>
                </a:solidFill>
                <a:latin typeface="Century Gothic"/>
              </a:rPr>
              <a:t>Путешествовали ли вы со своими животными?</a:t>
            </a:r>
          </a:p>
        </c:rich>
      </c:tx>
      <c:overlay val="0"/>
      <c:spPr>
        <a:noFill/>
        <a:ln w="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252537393162393"/>
          <c:y val="0.274010807042008"/>
          <c:w val="0.499599358974359"/>
          <c:h val="0.652082970193481"/>
        </c:manualLayout>
      </c:layout>
      <c:pieChart>
        <c:varyColors val="1"/>
        <c:ser>
          <c:idx val="0"/>
          <c:order val="0"/>
          <c:spPr>
            <a:solidFill>
              <a:srgbClr val="4472c4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4472c4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ed7d31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tx>
                <c:rich>
                  <a:bodyPr/>
                  <a:p>
                    <a:r>
                      <a:rPr b="0" lang="en-US" sz="1800" spc="-1" strike="noStrike">
                        <a:solidFill>
                          <a:srgbClr val="404040"/>
                        </a:solidFill>
                        <a:latin typeface="Arial"/>
                      </a:rPr>
                      <a:t>41%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1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txPr>
              <a:bodyPr wrap="square"/>
              <a:lstStyle/>
              <a:p>
                <a:pPr>
                  <a:defRPr b="0" sz="1800" spc="-1" strike="noStrike">
                    <a:solidFill>
                      <a:srgbClr val="40404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eparator>
</c:separator>
            <c:showLeaderLines val="0"/>
          </c:dLbls>
          <c:cat>
            <c:strRef>
              <c:f>categories</c:f>
              <c:strCache>
                <c:ptCount val="2"/>
                <c:pt idx="0">
                  <c:v>1</c:v>
                </c:pt>
                <c:pt idx="1">
                  <c:v>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25</c:v>
                </c:pt>
                <c:pt idx="1">
                  <c:v>36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plotVisOnly val="1"/>
    <c:dispBlanksAs val="gap"/>
  </c:chart>
  <c:spPr>
    <a:noFill/>
    <a:ln w="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0" lang="ru-RU" sz="1800" spc="-1" strike="noStrike">
                <a:solidFill>
                  <a:srgbClr val="595959"/>
                </a:solidFill>
                <a:latin typeface="Century Gothic"/>
              </a:defRPr>
            </a:pPr>
            <a:r>
              <a:rPr b="0" lang="ru-RU" sz="1800" spc="-1" strike="noStrike">
                <a:solidFill>
                  <a:srgbClr val="595959"/>
                </a:solidFill>
                <a:latin typeface="Century Gothic"/>
              </a:rPr>
              <a:t>Готовы ли вы при наличии специального оборудования путешествовать со своими животными? </a:t>
            </a:r>
          </a:p>
        </c:rich>
      </c:tx>
      <c:overlay val="0"/>
      <c:spPr>
        <a:noFill/>
        <a:ln w="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259850275807723"/>
          <c:y val="0.296653960186362"/>
          <c:w val="0.489558707643814"/>
          <c:h val="0.63151207115629"/>
        </c:manualLayout>
      </c:layout>
      <c:pieChart>
        <c:varyColors val="1"/>
        <c:ser>
          <c:idx val="0"/>
          <c:order val="0"/>
          <c:spPr>
            <a:solidFill>
              <a:srgbClr val="4472c4"/>
            </a:solidFill>
            <a:ln w="0">
              <a:noFill/>
            </a:ln>
          </c:spPr>
          <c:explosion val="0"/>
          <c:dPt>
            <c:idx val="0"/>
            <c:spPr>
              <a:solidFill>
                <a:srgbClr val="4472c4"/>
              </a:solidFill>
              <a:ln w="19080">
                <a:solidFill>
                  <a:srgbClr val="ffffff"/>
                </a:solidFill>
                <a:round/>
              </a:ln>
            </c:spPr>
          </c:dPt>
          <c:dPt>
            <c:idx val="1"/>
            <c:spPr>
              <a:solidFill>
                <a:srgbClr val="ed7d31"/>
              </a:solidFill>
              <a:ln w="19080">
                <a:solidFill>
                  <a:srgbClr val="ffffff"/>
                </a:solidFill>
                <a:round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1"/>
              <c:txPr>
                <a:bodyPr wrap="square"/>
                <a:lstStyle/>
                <a:p>
                  <a:pPr>
                    <a:defRPr b="0" sz="1800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txPr>
              <a:bodyPr wrap="square"/>
              <a:lstStyle/>
              <a:p>
                <a:pPr>
                  <a:defRPr b="0" sz="1800" spc="-1" strike="noStrike">
                    <a:solidFill>
                      <a:srgbClr val="40404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eparator>
</c:separator>
            <c:showLeaderLines val="0"/>
          </c:dLbls>
          <c:cat>
            <c:strRef>
              <c:f>categories</c:f>
              <c:strCache>
                <c:ptCount val="2"/>
                <c:pt idx="0">
                  <c:v>1</c:v>
                </c:pt>
                <c:pt idx="1">
                  <c:v>2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"/>
                <c:pt idx="0">
                  <c:v>48</c:v>
                </c:pt>
                <c:pt idx="1">
                  <c:v>13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plotVisOnly val="1"/>
    <c:dispBlanksAs val="gap"/>
  </c:chart>
  <c:spPr>
    <a:noFill/>
    <a:ln w="0"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ответы</c:v>
                </c:pt>
              </c:strCache>
            </c:strRef>
          </c:tx>
          <c:spPr>
            <a:solidFill>
              <a:srgbClr val="4472c4"/>
            </a:solidFill>
            <a:ln w="0">
              <a:solidFill>
                <a:srgbClr val="f2f2f2"/>
              </a:solidFill>
            </a:ln>
          </c:spPr>
          <c:explosion val="0"/>
          <c:dPt>
            <c:idx val="0"/>
            <c:spPr>
              <a:solidFill>
                <a:srgbClr val="4472c4"/>
              </a:solidFill>
              <a:ln w="19080">
                <a:solidFill>
                  <a:srgbClr val="f2f2f2"/>
                </a:solidFill>
                <a:round/>
              </a:ln>
            </c:spPr>
          </c:dPt>
          <c:dPt>
            <c:idx val="1"/>
            <c:spPr>
              <a:solidFill>
                <a:srgbClr val="ed7d31"/>
              </a:solidFill>
              <a:ln w="19080">
                <a:solidFill>
                  <a:srgbClr val="f2f2f2"/>
                </a:solidFill>
                <a:round/>
              </a:ln>
            </c:spPr>
          </c:dPt>
          <c:dPt>
            <c:idx val="2"/>
            <c:spPr>
              <a:solidFill>
                <a:srgbClr val="a5a5a5"/>
              </a:solidFill>
              <a:ln w="19080">
                <a:solidFill>
                  <a:srgbClr val="f2f2f2"/>
                </a:solidFill>
                <a:round/>
              </a:ln>
            </c:spPr>
          </c:dPt>
          <c:dPt>
            <c:idx val="3"/>
            <c:spPr>
              <a:solidFill>
                <a:srgbClr val="ffc000"/>
              </a:solidFill>
              <a:ln w="19080">
                <a:solidFill>
                  <a:srgbClr val="f2f2f2"/>
                </a:solidFill>
                <a:round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0" sz="1197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1"/>
              <c:txPr>
                <a:bodyPr wrap="square"/>
                <a:lstStyle/>
                <a:p>
                  <a:pPr>
                    <a:defRPr b="0" sz="1197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2"/>
              <c:txPr>
                <a:bodyPr wrap="square"/>
                <a:lstStyle/>
                <a:p>
                  <a:pPr>
                    <a:defRPr b="0" sz="1197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3"/>
              <c:txPr>
                <a:bodyPr wrap="square"/>
                <a:lstStyle/>
                <a:p>
                  <a:pPr>
                    <a:defRPr b="0" sz="1197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txPr>
              <a:bodyPr wrap="square"/>
              <a:lstStyle/>
              <a:p>
                <a:pPr>
                  <a:defRPr b="0" sz="1197" spc="-1" strike="noStrike">
                    <a:solidFill>
                      <a:srgbClr val="40404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eparator>
</c:separator>
            <c:showLeaderLines val="0"/>
          </c:dLbls>
          <c:cat>
            <c:strRef>
              <c:f>categories</c:f>
              <c:strCache>
                <c:ptCount val="2"/>
                <c:pt idx="0">
                  <c:v>считают проблемой</c:v>
                </c:pt>
                <c:pt idx="1">
                  <c:v>не считают проблемой 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130</c:v>
                </c:pt>
                <c:pt idx="1">
                  <c:v>44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plotVisOnly val="1"/>
    <c:dispBlanksAs val="gap"/>
  </c:chart>
  <c:spPr>
    <a:noFill/>
    <a:ln w="0"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layout>
        <c:manualLayout>
          <c:layoutTarget val="inner"/>
          <c:xMode val="edge"/>
          <c:yMode val="edge"/>
          <c:x val="0.148825512945076"/>
          <c:y val="0.0650726608919751"/>
          <c:w val="0.716751443104532"/>
          <c:h val="0.873577206671916"/>
        </c:manualLayout>
      </c:layout>
      <c:pieChart>
        <c:varyColors val="1"/>
        <c:ser>
          <c:idx val="0"/>
          <c:order val="0"/>
          <c:tx>
            <c:strRef>
              <c:f>label 0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rgbClr val="4472c4"/>
            </a:solidFill>
            <a:ln w="0">
              <a:solidFill>
                <a:srgbClr val="f2f2f2"/>
              </a:solidFill>
            </a:ln>
          </c:spPr>
          <c:explosion val="0"/>
          <c:dPt>
            <c:idx val="0"/>
            <c:spPr>
              <a:solidFill>
                <a:srgbClr val="4472c4"/>
              </a:solidFill>
              <a:ln w="19080">
                <a:solidFill>
                  <a:srgbClr val="f2f2f2"/>
                </a:solidFill>
                <a:round/>
              </a:ln>
            </c:spPr>
          </c:dPt>
          <c:dPt>
            <c:idx val="1"/>
            <c:spPr>
              <a:solidFill>
                <a:srgbClr val="ed7d31"/>
              </a:solidFill>
              <a:ln w="19080">
                <a:solidFill>
                  <a:srgbClr val="f2f2f2"/>
                </a:solidFill>
                <a:round/>
              </a:ln>
            </c:spPr>
          </c:dPt>
          <c:dPt>
            <c:idx val="2"/>
            <c:spPr>
              <a:solidFill>
                <a:srgbClr val="a5a5a5"/>
              </a:solidFill>
              <a:ln w="19080">
                <a:solidFill>
                  <a:srgbClr val="f2f2f2"/>
                </a:solidFill>
                <a:round/>
              </a:ln>
            </c:spPr>
          </c:dPt>
          <c:dPt>
            <c:idx val="3"/>
            <c:spPr>
              <a:solidFill>
                <a:srgbClr val="ffc000"/>
              </a:solidFill>
              <a:ln w="19080">
                <a:solidFill>
                  <a:srgbClr val="f2f2f2"/>
                </a:solidFill>
                <a:round/>
              </a:ln>
            </c:spPr>
          </c:dPt>
          <c:dLbls>
            <c:dLbl>
              <c:idx val="0"/>
              <c:txPr>
                <a:bodyPr wrap="square"/>
                <a:lstStyle/>
                <a:p>
                  <a:pPr>
                    <a:defRPr b="0" sz="1197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1"/>
              <c:txPr>
                <a:bodyPr wrap="square"/>
                <a:lstStyle/>
                <a:p>
                  <a:pPr>
                    <a:defRPr b="0" sz="1197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2"/>
              <c:txPr>
                <a:bodyPr wrap="square"/>
                <a:lstStyle/>
                <a:p>
                  <a:pPr>
                    <a:defRPr b="0" sz="1197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dLbl>
              <c:idx val="3"/>
              <c:txPr>
                <a:bodyPr wrap="square"/>
                <a:lstStyle/>
                <a:p>
                  <a:pPr>
                    <a:defRPr b="0" sz="1197" spc="-1" strike="noStrike">
                      <a:solidFill>
                        <a:srgbClr val="404040"/>
                      </a:solidFill>
                      <a:latin typeface="Arial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eparator>
</c:separator>
            </c:dLbl>
            <c:txPr>
              <a:bodyPr wrap="square"/>
              <a:lstStyle/>
              <a:p>
                <a:pPr>
                  <a:defRPr b="0" sz="1197" spc="-1" strike="noStrike">
                    <a:solidFill>
                      <a:srgbClr val="40404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eparator>
</c:separator>
            <c:showLeaderLines val="0"/>
          </c:dLbls>
          <c:cat>
            <c:strRef>
              <c:f>categories</c:f>
              <c:strCache>
                <c:ptCount val="4"/>
                <c:pt idx="0">
                  <c:v>Кв. 1</c:v>
                </c:pt>
                <c:pt idx="1">
                  <c:v>Кв. 2</c:v>
                </c:pt>
                <c:pt idx="2">
                  <c:v>Кв. 3</c:v>
                </c:pt>
                <c:pt idx="3">
                  <c:v>Кв. 4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4"/>
                <c:pt idx="0">
                  <c:v>80</c:v>
                </c:pt>
                <c:pt idx="1">
                  <c:v>24</c:v>
                </c:pt>
                <c:pt idx="2">
                  <c:v>20</c:v>
                </c:pt>
                <c:pt idx="3">
                  <c:v>50</c:v>
                </c:pt>
              </c:numCache>
            </c:numRef>
          </c:val>
        </c:ser>
        <c:firstSliceAng val="0"/>
      </c:pieChart>
      <c:spPr>
        <a:noFill/>
        <a:ln w="0">
          <a:noFill/>
        </a:ln>
      </c:spPr>
    </c:plotArea>
    <c:plotVisOnly val="1"/>
    <c:dispBlanksAs val="gap"/>
  </c:chart>
  <c:spPr>
    <a:noFill/>
    <a:ln w="0">
      <a:noFill/>
    </a:ln>
  </c:spPr>
</c:chartSpac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309e04b80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309e04b8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"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9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" name="Google Shape;16;p19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2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4" name="Google Shape;74;p30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4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1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3" name="Google Shape;83;p31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2"/>
          <p:cNvSpPr txBox="1"/>
          <p:nvPr>
            <p:ph idx="1"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2"/>
          <p:cNvSpPr txBox="1"/>
          <p:nvPr>
            <p:ph idx="2"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2"/>
          <p:cNvSpPr txBox="1"/>
          <p:nvPr>
            <p:ph idx="3"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2"/>
          <p:cNvSpPr txBox="1"/>
          <p:nvPr>
            <p:ph idx="4"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2"/>
          <p:cNvSpPr txBox="1"/>
          <p:nvPr>
            <p:ph idx="5"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2"/>
          <p:cNvSpPr txBox="1"/>
          <p:nvPr>
            <p:ph idx="6"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2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2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4" name="Google Shape;94;p32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4" name="Google Shape;104;p21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3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3"/>
          <p:cNvSpPr txBox="1"/>
          <p:nvPr>
            <p:ph idx="1"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3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3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0" name="Google Shape;110;p33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4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4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4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6" name="Google Shape;116;p34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5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5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5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5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5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3" name="Google Shape;123;p35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6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6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8" name="Google Shape;128;p36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7"/>
          <p:cNvSpPr txBox="1"/>
          <p:nvPr>
            <p:ph idx="1"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7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7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3" name="Google Shape;133;p37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8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8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8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8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8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8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1" name="Google Shape;141;p38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" name="Google Shape;20;p22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9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9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9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9"/>
          <p:cNvSpPr txBox="1"/>
          <p:nvPr>
            <p:ph idx="3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9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9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9" name="Google Shape;149;p39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0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40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0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40"/>
          <p:cNvSpPr txBox="1"/>
          <p:nvPr>
            <p:ph idx="3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40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7" name="Google Shape;157;p40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41"/>
          <p:cNvSpPr txBox="1"/>
          <p:nvPr>
            <p:ph idx="1"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41"/>
          <p:cNvSpPr txBox="1"/>
          <p:nvPr>
            <p:ph idx="2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4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41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4" name="Google Shape;164;p41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42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42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2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42"/>
          <p:cNvSpPr txBox="1"/>
          <p:nvPr>
            <p:ph idx="4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2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42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3" name="Google Shape;173;p42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3"/>
          <p:cNvSpPr txBox="1"/>
          <p:nvPr>
            <p:ph idx="1"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43"/>
          <p:cNvSpPr txBox="1"/>
          <p:nvPr>
            <p:ph idx="2"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43"/>
          <p:cNvSpPr txBox="1"/>
          <p:nvPr>
            <p:ph idx="3"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43"/>
          <p:cNvSpPr txBox="1"/>
          <p:nvPr>
            <p:ph idx="4"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43"/>
          <p:cNvSpPr txBox="1"/>
          <p:nvPr>
            <p:ph idx="5"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43"/>
          <p:cNvSpPr txBox="1"/>
          <p:nvPr>
            <p:ph idx="6"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43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3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4" name="Google Shape;184;p43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6" name="Google Shape;26;p23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" name="Google Shape;33;p24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8" name="Google Shape;38;p25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 txBox="1"/>
          <p:nvPr>
            <p:ph idx="1"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6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3" name="Google Shape;43;p26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7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7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8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3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8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9" name="Google Shape;59;p28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9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9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3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9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7" name="Google Shape;67;p29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8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8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8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8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8" name="Google Shape;98;p20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9" name="Google Shape;99;p20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chart" Target="../charts/chart1.xml"/><Relationship Id="rId4" Type="http://schemas.openxmlformats.org/officeDocument/2006/relationships/chart" Target="../charts/chart2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3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chart" Target="../charts/chart4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gif"/><Relationship Id="rId4" Type="http://schemas.openxmlformats.org/officeDocument/2006/relationships/image" Target="../media/image1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3.jpg"/><Relationship Id="rId5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"/>
          <p:cNvSpPr txBox="1"/>
          <p:nvPr>
            <p:ph type="title"/>
          </p:nvPr>
        </p:nvSpPr>
        <p:spPr>
          <a:xfrm>
            <a:off x="1523880" y="149256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3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60EF"/>
              </a:buClr>
              <a:buSzPct val="100000"/>
              <a:buFont typeface="Arial"/>
              <a:buNone/>
            </a:pPr>
            <a:r>
              <a:rPr b="0" lang="ru-RU" sz="6000" strike="noStrike">
                <a:solidFill>
                  <a:srgbClr val="1960EF"/>
                </a:solidFill>
                <a:latin typeface="Arial"/>
                <a:ea typeface="Arial"/>
                <a:cs typeface="Arial"/>
                <a:sym typeface="Arial"/>
              </a:rPr>
              <a:t>Безопасная транспортировка животных</a:t>
            </a:r>
            <a:endParaRPr b="0" sz="6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"/>
          <p:cNvSpPr txBox="1"/>
          <p:nvPr>
            <p:ph idx="1" type="subTitle"/>
          </p:nvPr>
        </p:nvSpPr>
        <p:spPr>
          <a:xfrm>
            <a:off x="4760640" y="3997080"/>
            <a:ext cx="277092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9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Команда «БПЛА»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/>
          <p:nvPr/>
        </p:nvSpPr>
        <p:spPr>
          <a:xfrm>
            <a:off x="5086080" y="135000"/>
            <a:ext cx="2139840" cy="334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ГБОУ Школа № 444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"/>
          <p:cNvSpPr/>
          <p:nvPr/>
        </p:nvSpPr>
        <p:spPr>
          <a:xfrm>
            <a:off x="5086080" y="6384600"/>
            <a:ext cx="2120760" cy="334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г. Москва. 2023 год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"/>
          <p:cNvSpPr/>
          <p:nvPr/>
        </p:nvSpPr>
        <p:spPr>
          <a:xfrm>
            <a:off x="9866520" y="6092280"/>
            <a:ext cx="232524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6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Руководитель Cинельникова Т.А.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4" name="Google Shape;294;p10"/>
          <p:cNvGraphicFramePr/>
          <p:nvPr/>
        </p:nvGraphicFramePr>
        <p:xfrm>
          <a:off x="383760" y="1089720"/>
          <a:ext cx="5391000" cy="4130280"/>
        </p:xfrm>
        <a:graphic>
          <a:graphicData uri="http://schemas.openxmlformats.org/drawingml/2006/chart">
            <c:chart r:id="rId3"/>
          </a:graphicData>
        </a:graphic>
      </p:graphicFrame>
      <p:graphicFrame>
        <p:nvGraphicFramePr>
          <p:cNvPr id="295" name="Google Shape;295;p10"/>
          <p:cNvGraphicFramePr/>
          <p:nvPr/>
        </p:nvGraphicFramePr>
        <p:xfrm>
          <a:off x="6520680" y="970560"/>
          <a:ext cx="5481720" cy="4249440"/>
        </p:xfrm>
        <a:graphic>
          <a:graphicData uri="http://schemas.openxmlformats.org/drawingml/2006/chart">
            <c:chart r:id="rId4"/>
          </a:graphicData>
        </a:graphic>
      </p:graphicFrame>
      <p:cxnSp>
        <p:nvCxnSpPr>
          <p:cNvPr id="296" name="Google Shape;296;p10"/>
          <p:cNvCxnSpPr/>
          <p:nvPr/>
        </p:nvCxnSpPr>
        <p:spPr>
          <a:xfrm>
            <a:off x="0" y="970560"/>
            <a:ext cx="5847840" cy="36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97" name="Google Shape;297;p10"/>
          <p:cNvCxnSpPr/>
          <p:nvPr/>
        </p:nvCxnSpPr>
        <p:spPr>
          <a:xfrm>
            <a:off x="5162760" y="6372360"/>
            <a:ext cx="5894640" cy="36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98" name="Google Shape;298;p10"/>
          <p:cNvSpPr/>
          <p:nvPr/>
        </p:nvSpPr>
        <p:spPr>
          <a:xfrm>
            <a:off x="11175840" y="6172560"/>
            <a:ext cx="101592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10/16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1769400" y="5339160"/>
            <a:ext cx="261972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25 </a:t>
            </a: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да </a:t>
            </a:r>
            <a:r>
              <a:rPr b="0" i="0" lang="ru-RU" sz="2400" u="none" cap="none" strike="noStrike">
                <a:solidFill>
                  <a:srgbClr val="F76F09"/>
                </a:solidFill>
                <a:latin typeface="Arial"/>
                <a:ea typeface="Arial"/>
                <a:cs typeface="Arial"/>
                <a:sym typeface="Arial"/>
              </a:rPr>
              <a:t>36</a:t>
            </a: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нет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7951680" y="5339160"/>
            <a:ext cx="261972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48</a:t>
            </a: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да </a:t>
            </a:r>
            <a:r>
              <a:rPr b="0" i="0" lang="ru-RU" sz="2400" u="none" cap="none" strike="noStrike">
                <a:solidFill>
                  <a:srgbClr val="F76F09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нет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1"/>
          <p:cNvSpPr txBox="1"/>
          <p:nvPr>
            <p:ph idx="4294967295" type="title"/>
          </p:nvPr>
        </p:nvSpPr>
        <p:spPr>
          <a:xfrm>
            <a:off x="6268320" y="307800"/>
            <a:ext cx="478872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С</a:t>
            </a:r>
            <a:r>
              <a:rPr b="0" i="0" lang="ru-RU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татистика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1"/>
          <p:cNvSpPr txBox="1"/>
          <p:nvPr>
            <p:ph idx="4294967295" type="body"/>
          </p:nvPr>
        </p:nvSpPr>
        <p:spPr>
          <a:xfrm>
            <a:off x="6268320" y="1989000"/>
            <a:ext cx="4788360" cy="276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России официальная статистика отсутствует.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Поэтому мы спросили людей о том считают ли они проблемой смертность животных при перевозках.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p11"/>
          <p:cNvCxnSpPr/>
          <p:nvPr/>
        </p:nvCxnSpPr>
        <p:spPr>
          <a:xfrm>
            <a:off x="0" y="970560"/>
            <a:ext cx="5847840" cy="36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08" name="Google Shape;308;p11"/>
          <p:cNvCxnSpPr/>
          <p:nvPr/>
        </p:nvCxnSpPr>
        <p:spPr>
          <a:xfrm>
            <a:off x="5162760" y="6372360"/>
            <a:ext cx="5894640" cy="36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09" name="Google Shape;309;p11"/>
          <p:cNvSpPr/>
          <p:nvPr/>
        </p:nvSpPr>
        <p:spPr>
          <a:xfrm>
            <a:off x="11197800" y="6172560"/>
            <a:ext cx="91404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11/16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600" y="1457640"/>
            <a:ext cx="4366800" cy="454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2"/>
          <p:cNvSpPr txBox="1"/>
          <p:nvPr>
            <p:ph idx="4294967295" type="title"/>
          </p:nvPr>
        </p:nvSpPr>
        <p:spPr>
          <a:xfrm>
            <a:off x="548640" y="1201680"/>
            <a:ext cx="5701680" cy="409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Мы опросили </a:t>
            </a:r>
            <a:r>
              <a:rPr b="0" i="0" lang="ru-RU" sz="2400" u="none" cap="none" strike="noStrik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174 человека</a:t>
            </a:r>
            <a:r>
              <a:rPr b="0" i="0" lang="ru-RU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задав им вопросы “есть ли у вас домашний питомец?” и “считаете ли вы проблемой смертность животных при перевозках?” </a:t>
            </a:r>
            <a:br>
              <a:rPr b="0" i="0" lang="ru-RU" sz="2400" u="none" cap="none" strike="noStrike"/>
            </a:br>
            <a:br>
              <a:rPr b="0" i="0" lang="ru-RU" sz="2400" u="none" cap="none" strike="noStrike"/>
            </a:br>
            <a:br>
              <a:rPr b="0" i="0" lang="ru-RU" sz="2400" u="none" cap="none" strike="noStrike"/>
            </a:br>
            <a:r>
              <a:rPr b="0" i="0" lang="ru-RU" sz="2400" u="none" cap="none" strike="noStrike">
                <a:solidFill>
                  <a:srgbClr val="1960EF"/>
                </a:solidFill>
                <a:latin typeface="Arial"/>
                <a:ea typeface="Arial"/>
                <a:cs typeface="Arial"/>
                <a:sym typeface="Arial"/>
              </a:rPr>
              <a:t>130</a:t>
            </a: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-RU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человек посчитало что смертность животных - проблема</a:t>
            </a:r>
            <a:br>
              <a:rPr b="0" i="0" lang="ru-RU" sz="2400" u="none" cap="none" strike="noStrike"/>
            </a:br>
            <a:r>
              <a:rPr b="0" i="0" lang="ru-RU" sz="2400" u="none" cap="none" strike="noStrike">
                <a:solidFill>
                  <a:srgbClr val="F76F09"/>
                </a:solidFill>
                <a:latin typeface="Arial"/>
                <a:ea typeface="Arial"/>
                <a:cs typeface="Arial"/>
                <a:sym typeface="Arial"/>
              </a:rPr>
              <a:t>44</a:t>
            </a:r>
            <a:r>
              <a:rPr b="0" i="0" lang="ru-RU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человека посчитало что смертность животных - не проблема.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p12"/>
          <p:cNvCxnSpPr/>
          <p:nvPr/>
        </p:nvCxnSpPr>
        <p:spPr>
          <a:xfrm>
            <a:off x="0" y="689040"/>
            <a:ext cx="6324120" cy="1764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17" name="Google Shape;317;p12"/>
          <p:cNvCxnSpPr/>
          <p:nvPr/>
        </p:nvCxnSpPr>
        <p:spPr>
          <a:xfrm>
            <a:off x="4965840" y="6442920"/>
            <a:ext cx="6119640" cy="36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18" name="Google Shape;318;p12"/>
          <p:cNvSpPr/>
          <p:nvPr/>
        </p:nvSpPr>
        <p:spPr>
          <a:xfrm>
            <a:off x="11254320" y="6243120"/>
            <a:ext cx="87984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12/16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9" name="Google Shape;319;p12"/>
          <p:cNvGraphicFramePr/>
          <p:nvPr/>
        </p:nvGraphicFramePr>
        <p:xfrm>
          <a:off x="6359760" y="1111320"/>
          <a:ext cx="5831640" cy="4184280"/>
        </p:xfrm>
        <a:graphic>
          <a:graphicData uri="http://schemas.openxmlformats.org/drawingml/2006/chart">
            <c:chart r:id="rId3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3"/>
          <p:cNvSpPr txBox="1"/>
          <p:nvPr>
            <p:ph idx="4294967295" type="title"/>
          </p:nvPr>
        </p:nvSpPr>
        <p:spPr>
          <a:xfrm>
            <a:off x="345960" y="1140480"/>
            <a:ext cx="6336000" cy="48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60EF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1960EF"/>
                </a:solidFill>
                <a:latin typeface="Arial"/>
                <a:ea typeface="Arial"/>
                <a:cs typeface="Arial"/>
                <a:sym typeface="Arial"/>
              </a:rPr>
              <a:t>80</a:t>
            </a:r>
            <a:r>
              <a:rPr b="0" i="0" lang="ru-RU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людей имеют домашних животных и считают проблемой их смертность при перевозках.</a:t>
            </a:r>
            <a:br>
              <a:rPr b="0" i="0" lang="ru-RU" sz="2400" u="none" cap="none" strike="noStrike"/>
            </a:br>
            <a:br>
              <a:rPr b="0" i="0" lang="ru-RU" sz="2400" u="none" cap="none" strike="noStrike"/>
            </a:br>
            <a:r>
              <a:rPr b="0" i="0" lang="ru-RU" sz="2400" u="none" cap="none" strike="noStrike">
                <a:solidFill>
                  <a:srgbClr val="F76F09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ru-RU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человека имеют домашних животных но не считают проблемой их смертность при перевозках.</a:t>
            </a:r>
            <a:br>
              <a:rPr b="0" i="0" lang="ru-RU" sz="2400" u="none" cap="none" strike="noStrike"/>
            </a:br>
            <a:br>
              <a:rPr b="0" i="0" lang="ru-RU" sz="2400" u="none" cap="none" strike="noStrike"/>
            </a:br>
            <a:r>
              <a:rPr b="0" i="0" lang="ru-RU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0" i="0" lang="ru-RU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людей не имеют домашних  животных и не считают проблемой их смертность при перевозках.</a:t>
            </a:r>
            <a:br>
              <a:rPr b="0" i="0" lang="ru-RU" sz="2400" u="none" cap="none" strike="noStrike"/>
            </a:br>
            <a:br>
              <a:rPr b="0" i="0" lang="ru-RU" sz="2400" u="none" cap="none" strike="noStrike"/>
            </a:br>
            <a:r>
              <a:rPr b="0" i="0" lang="ru-RU" sz="24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r>
              <a:rPr b="0" i="0" lang="ru-RU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людей не имеют домашних животных но считают проблемой их смертность при перевозках.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5" name="Google Shape;325;p13"/>
          <p:cNvGraphicFramePr/>
          <p:nvPr/>
        </p:nvGraphicFramePr>
        <p:xfrm>
          <a:off x="6265080" y="710280"/>
          <a:ext cx="6298560" cy="5028480"/>
        </p:xfrm>
        <a:graphic>
          <a:graphicData uri="http://schemas.openxmlformats.org/drawingml/2006/chart">
            <c:chart r:id="rId3"/>
          </a:graphicData>
        </a:graphic>
      </p:graphicFrame>
      <p:cxnSp>
        <p:nvCxnSpPr>
          <p:cNvPr id="326" name="Google Shape;326;p13"/>
          <p:cNvCxnSpPr/>
          <p:nvPr/>
        </p:nvCxnSpPr>
        <p:spPr>
          <a:xfrm>
            <a:off x="0" y="759600"/>
            <a:ext cx="5978880" cy="36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327" name="Google Shape;327;p13"/>
          <p:cNvCxnSpPr/>
          <p:nvPr/>
        </p:nvCxnSpPr>
        <p:spPr>
          <a:xfrm>
            <a:off x="6095880" y="6436440"/>
            <a:ext cx="5022360" cy="36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28" name="Google Shape;328;p13"/>
          <p:cNvSpPr/>
          <p:nvPr/>
        </p:nvSpPr>
        <p:spPr>
          <a:xfrm>
            <a:off x="11213280" y="6251760"/>
            <a:ext cx="97848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13/16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g2309e04b80b_0_0"/>
          <p:cNvPicPr preferRelativeResize="0"/>
          <p:nvPr/>
        </p:nvPicPr>
        <p:blipFill rotWithShape="1">
          <a:blip r:embed="rId3">
            <a:alphaModFix/>
          </a:blip>
          <a:srcRect b="954" l="1389" r="1447" t="6375"/>
          <a:stretch/>
        </p:blipFill>
        <p:spPr>
          <a:xfrm>
            <a:off x="3218225" y="1109324"/>
            <a:ext cx="5755525" cy="4876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g2309e04b80b_0_0"/>
          <p:cNvCxnSpPr/>
          <p:nvPr/>
        </p:nvCxnSpPr>
        <p:spPr>
          <a:xfrm flipH="1">
            <a:off x="5915160" y="6361560"/>
            <a:ext cx="5272200" cy="300"/>
          </a:xfrm>
          <a:prstGeom prst="straightConnector1">
            <a:avLst/>
          </a:prstGeom>
          <a:noFill/>
          <a:ln cap="flat" cmpd="sng" w="57150">
            <a:solidFill>
              <a:srgbClr val="3774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" name="Google Shape;335;g2309e04b80b_0_0"/>
          <p:cNvSpPr txBox="1"/>
          <p:nvPr/>
        </p:nvSpPr>
        <p:spPr>
          <a:xfrm>
            <a:off x="11277600" y="6115400"/>
            <a:ext cx="91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ru-RU" sz="2000">
                <a:solidFill>
                  <a:srgbClr val="3774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14/16</a:t>
            </a:r>
            <a:endParaRPr/>
          </a:p>
        </p:txBody>
      </p:sp>
      <p:cxnSp>
        <p:nvCxnSpPr>
          <p:cNvPr id="336" name="Google Shape;336;g2309e04b80b_0_0"/>
          <p:cNvCxnSpPr/>
          <p:nvPr/>
        </p:nvCxnSpPr>
        <p:spPr>
          <a:xfrm>
            <a:off x="0" y="732960"/>
            <a:ext cx="6220500" cy="300"/>
          </a:xfrm>
          <a:prstGeom prst="straightConnector1">
            <a:avLst/>
          </a:prstGeom>
          <a:noFill/>
          <a:ln cap="flat" cmpd="sng" w="57150">
            <a:solidFill>
              <a:srgbClr val="3774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" name="Google Shape;337;g2309e04b80b_0_0"/>
          <p:cNvSpPr txBox="1"/>
          <p:nvPr/>
        </p:nvSpPr>
        <p:spPr>
          <a:xfrm>
            <a:off x="6429375" y="336050"/>
            <a:ext cx="5636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lang="ru-RU" sz="4400">
                <a:solidFill>
                  <a:srgbClr val="3774EF"/>
                </a:solidFill>
              </a:rPr>
              <a:t>Э</a:t>
            </a:r>
            <a:r>
              <a:rPr lang="ru-RU" sz="4400">
                <a:solidFill>
                  <a:schemeClr val="dk1"/>
                </a:solidFill>
              </a:rPr>
              <a:t>лектросхема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4"/>
          <p:cNvSpPr txBox="1"/>
          <p:nvPr>
            <p:ph idx="4294967295" type="title"/>
          </p:nvPr>
        </p:nvSpPr>
        <p:spPr>
          <a:xfrm>
            <a:off x="6505200" y="307440"/>
            <a:ext cx="2999520" cy="851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3D</a:t>
            </a:r>
            <a:r>
              <a:rPr b="0" i="0" lang="ru-RU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модель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4"/>
          <p:cNvSpPr/>
          <p:nvPr/>
        </p:nvSpPr>
        <p:spPr>
          <a:xfrm>
            <a:off x="11187360" y="6176880"/>
            <a:ext cx="89136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rgbClr val="3774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r>
              <a:rPr b="1" lang="ru-RU" sz="2000">
                <a:solidFill>
                  <a:srgbClr val="3774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r>
              <a:rPr b="1" i="0" lang="ru-RU" sz="2000" u="none" cap="none" strike="noStrike">
                <a:solidFill>
                  <a:srgbClr val="3774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/16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" name="Google Shape;344;p14"/>
          <p:cNvCxnSpPr/>
          <p:nvPr/>
        </p:nvCxnSpPr>
        <p:spPr>
          <a:xfrm flipH="1">
            <a:off x="5915160" y="6361560"/>
            <a:ext cx="5272200" cy="360"/>
          </a:xfrm>
          <a:prstGeom prst="straightConnector1">
            <a:avLst/>
          </a:prstGeom>
          <a:noFill/>
          <a:ln cap="flat" cmpd="sng" w="57150">
            <a:solidFill>
              <a:srgbClr val="3774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5" name="Google Shape;345;p14"/>
          <p:cNvCxnSpPr/>
          <p:nvPr/>
        </p:nvCxnSpPr>
        <p:spPr>
          <a:xfrm>
            <a:off x="0" y="732960"/>
            <a:ext cx="6220440" cy="360"/>
          </a:xfrm>
          <a:prstGeom prst="straightConnector1">
            <a:avLst/>
          </a:prstGeom>
          <a:noFill/>
          <a:ln cap="flat" cmpd="sng" w="57150">
            <a:solidFill>
              <a:srgbClr val="3774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6" name="Google Shape;34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000" y="1323000"/>
            <a:ext cx="3420000" cy="44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0080" y="1260000"/>
            <a:ext cx="3229920" cy="469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"/>
          <p:cNvSpPr txBox="1"/>
          <p:nvPr>
            <p:ph idx="4294967295" type="title"/>
          </p:nvPr>
        </p:nvSpPr>
        <p:spPr>
          <a:xfrm>
            <a:off x="11156400" y="6150600"/>
            <a:ext cx="1035360" cy="707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2000"/>
              <a:buFont typeface="Century Gothic"/>
              <a:buNone/>
            </a:pPr>
            <a:r>
              <a:rPr b="1" i="0" lang="ru-RU" sz="2000" u="none" cap="none" strike="noStrike">
                <a:solidFill>
                  <a:srgbClr val="3774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15/16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" name="Google Shape;353;p15"/>
          <p:cNvCxnSpPr/>
          <p:nvPr/>
        </p:nvCxnSpPr>
        <p:spPr>
          <a:xfrm>
            <a:off x="0" y="575640"/>
            <a:ext cx="5734800" cy="360"/>
          </a:xfrm>
          <a:prstGeom prst="straightConnector1">
            <a:avLst/>
          </a:prstGeom>
          <a:noFill/>
          <a:ln cap="flat" cmpd="sng" w="57150">
            <a:solidFill>
              <a:srgbClr val="3774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4" name="Google Shape;354;p15"/>
          <p:cNvCxnSpPr/>
          <p:nvPr/>
        </p:nvCxnSpPr>
        <p:spPr>
          <a:xfrm flipH="1">
            <a:off x="6637680" y="6483600"/>
            <a:ext cx="4518720" cy="360"/>
          </a:xfrm>
          <a:prstGeom prst="straightConnector1">
            <a:avLst/>
          </a:prstGeom>
          <a:noFill/>
          <a:ln cap="flat" cmpd="sng" w="57150">
            <a:solidFill>
              <a:srgbClr val="3774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5" name="Google Shape;35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0000" y="916200"/>
            <a:ext cx="2880000" cy="50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0000" y="1080000"/>
            <a:ext cx="3960000" cy="4837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6"/>
          <p:cNvSpPr txBox="1"/>
          <p:nvPr>
            <p:ph idx="4294967295" type="title"/>
          </p:nvPr>
        </p:nvSpPr>
        <p:spPr>
          <a:xfrm>
            <a:off x="565920" y="255240"/>
            <a:ext cx="305748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К</a:t>
            </a:r>
            <a:r>
              <a:rPr b="0" i="0" lang="ru-RU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онтакты: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6"/>
          <p:cNvSpPr txBox="1"/>
          <p:nvPr>
            <p:ph idx="4294967295" type="body"/>
          </p:nvPr>
        </p:nvSpPr>
        <p:spPr>
          <a:xfrm>
            <a:off x="11034720" y="6313680"/>
            <a:ext cx="1077840" cy="357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60EF"/>
              </a:buClr>
              <a:buSzPts val="2000"/>
              <a:buFont typeface="Century Gothic"/>
              <a:buNone/>
            </a:pPr>
            <a:r>
              <a:rPr b="1" i="0" lang="ru-RU" sz="2000" u="none" cap="none" strike="noStrik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16/16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3760" y="767880"/>
            <a:ext cx="4944240" cy="5322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16"/>
          <p:cNvCxnSpPr/>
          <p:nvPr/>
        </p:nvCxnSpPr>
        <p:spPr>
          <a:xfrm>
            <a:off x="6208560" y="6492600"/>
            <a:ext cx="4944960" cy="36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5" name="Google Shape;365;p16"/>
          <p:cNvCxnSpPr/>
          <p:nvPr/>
        </p:nvCxnSpPr>
        <p:spPr>
          <a:xfrm>
            <a:off x="0" y="1388520"/>
            <a:ext cx="4368960" cy="360"/>
          </a:xfrm>
          <a:prstGeom prst="straightConnector1">
            <a:avLst/>
          </a:prstGeom>
          <a:noFill/>
          <a:ln cap="flat" cmpd="sng" w="57150">
            <a:solidFill>
              <a:srgbClr val="3774E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7"/>
          <p:cNvSpPr txBox="1"/>
          <p:nvPr>
            <p:ph idx="4294967295" type="title"/>
          </p:nvPr>
        </p:nvSpPr>
        <p:spPr>
          <a:xfrm>
            <a:off x="1458360" y="372240"/>
            <a:ext cx="2887200" cy="1037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0" i="0" lang="ru-RU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Гугл диск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7"/>
          <p:cNvSpPr/>
          <p:nvPr/>
        </p:nvSpPr>
        <p:spPr>
          <a:xfrm>
            <a:off x="8502120" y="537480"/>
            <a:ext cx="1839600" cy="70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9640" y="1611360"/>
            <a:ext cx="3904920" cy="390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240" y="1486800"/>
            <a:ext cx="4285800" cy="4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"/>
          <p:cNvSpPr txBox="1"/>
          <p:nvPr>
            <p:ph idx="4294967295" type="title"/>
          </p:nvPr>
        </p:nvSpPr>
        <p:spPr>
          <a:xfrm>
            <a:off x="3522240" y="489600"/>
            <a:ext cx="5147280" cy="4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6700"/>
              <a:buFont typeface="Arial"/>
              <a:buNone/>
            </a:pPr>
            <a:r>
              <a:rPr b="0" i="0" lang="ru-RU" sz="4400" u="none" cap="none" strike="noStrik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К</a:t>
            </a:r>
            <a:r>
              <a:rPr b="0" i="0" lang="ru-RU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оманда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2"/>
          <p:cNvPicPr preferRelativeResize="0"/>
          <p:nvPr/>
        </p:nvPicPr>
        <p:blipFill rotWithShape="1">
          <a:blip r:embed="rId3">
            <a:alphaModFix/>
          </a:blip>
          <a:srcRect b="10061" l="0" r="0" t="10061"/>
          <a:stretch/>
        </p:blipFill>
        <p:spPr>
          <a:xfrm>
            <a:off x="1411920" y="1982520"/>
            <a:ext cx="1776240" cy="217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"/>
          <p:cNvPicPr preferRelativeResize="0"/>
          <p:nvPr/>
        </p:nvPicPr>
        <p:blipFill rotWithShape="1">
          <a:blip r:embed="rId4">
            <a:alphaModFix/>
          </a:blip>
          <a:srcRect b="10503" l="0" r="0" t="17493"/>
          <a:stretch/>
        </p:blipFill>
        <p:spPr>
          <a:xfrm>
            <a:off x="5309640" y="1976400"/>
            <a:ext cx="1776240" cy="221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"/>
          <p:cNvPicPr preferRelativeResize="0"/>
          <p:nvPr/>
        </p:nvPicPr>
        <p:blipFill rotWithShape="1">
          <a:blip r:embed="rId5">
            <a:alphaModFix/>
          </a:blip>
          <a:srcRect b="6804" l="0" r="0" t="6806"/>
          <a:stretch/>
        </p:blipFill>
        <p:spPr>
          <a:xfrm>
            <a:off x="9071280" y="1976400"/>
            <a:ext cx="1776240" cy="221976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1161000" y="4258080"/>
            <a:ext cx="227808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Ф</a:t>
            </a: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ролова </a:t>
            </a:r>
            <a:r>
              <a:rPr b="0" i="0" lang="ru-RU" sz="2400" u="none" cap="none" strike="noStrik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М</a:t>
            </a: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ария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"/>
          <p:cNvSpPr/>
          <p:nvPr/>
        </p:nvSpPr>
        <p:spPr>
          <a:xfrm>
            <a:off x="4909680" y="4254840"/>
            <a:ext cx="2576160" cy="1096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А</a:t>
            </a: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ндрюшин </a:t>
            </a:r>
            <a:r>
              <a:rPr b="0" i="0" lang="ru-RU" sz="2400" u="none" cap="none" strike="noStrik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Г</a:t>
            </a: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еоргий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"/>
          <p:cNvSpPr/>
          <p:nvPr/>
        </p:nvSpPr>
        <p:spPr>
          <a:xfrm>
            <a:off x="8611560" y="4284000"/>
            <a:ext cx="269532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Б</a:t>
            </a: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ондаренков </a:t>
            </a:r>
            <a:r>
              <a:rPr b="0" i="0" lang="ru-RU" sz="2400" u="none" cap="none" strike="noStrik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М</a:t>
            </a:r>
            <a:r>
              <a:rPr b="0" i="0" lang="ru-RU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аксим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"/>
          <p:cNvSpPr/>
          <p:nvPr/>
        </p:nvSpPr>
        <p:spPr>
          <a:xfrm>
            <a:off x="1266480" y="5202000"/>
            <a:ext cx="2066760" cy="700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Инженер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 моделист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"/>
          <p:cNvSpPr/>
          <p:nvPr/>
        </p:nvSpPr>
        <p:spPr>
          <a:xfrm>
            <a:off x="4572000" y="5202000"/>
            <a:ext cx="3251520" cy="700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Программист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Моделист-конструктор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8740440" y="5204160"/>
            <a:ext cx="2438280" cy="700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Инженер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Программист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11179080" y="6120720"/>
            <a:ext cx="91404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2/16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" name="Google Shape;209;p2"/>
          <p:cNvCxnSpPr/>
          <p:nvPr/>
        </p:nvCxnSpPr>
        <p:spPr>
          <a:xfrm>
            <a:off x="0" y="4174920"/>
            <a:ext cx="12192120" cy="21960"/>
          </a:xfrm>
          <a:prstGeom prst="straightConnector1">
            <a:avLst/>
          </a:prstGeom>
          <a:noFill/>
          <a:ln cap="flat" cmpd="sng" w="63500">
            <a:solidFill>
              <a:srgbClr val="3774E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/>
          <p:nvPr>
            <p:ph idx="4294967295" type="title"/>
          </p:nvPr>
        </p:nvSpPr>
        <p:spPr>
          <a:xfrm>
            <a:off x="514440" y="4096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800"/>
              <a:buFont typeface="Arial"/>
              <a:buNone/>
            </a:pPr>
            <a:r>
              <a:rPr b="0" i="0" lang="ru-RU" sz="4800" u="none" cap="none" strike="noStrik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r>
              <a:rPr b="0" i="0" lang="ru-RU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очему перевозка животных?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"/>
          <p:cNvSpPr txBox="1"/>
          <p:nvPr>
            <p:ph idx="4294967295" type="body"/>
          </p:nvPr>
        </p:nvSpPr>
        <p:spPr>
          <a:xfrm>
            <a:off x="514440" y="2040120"/>
            <a:ext cx="5077440" cy="4103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Путешествия с животными становятся всё </a:t>
            </a:r>
            <a:r>
              <a:rPr b="0" i="0" lang="ru-RU" sz="2800" u="none" cap="none" strike="noStrik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более популярными</a:t>
            </a:r>
            <a:r>
              <a:rPr b="0" i="0" lang="ru-RU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Многие перевозчики смягчают условия для перевозки животных. Обеспечивается безопасность и комфорт для животного.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3"/>
          <p:cNvCxnSpPr/>
          <p:nvPr/>
        </p:nvCxnSpPr>
        <p:spPr>
          <a:xfrm>
            <a:off x="0" y="1519200"/>
            <a:ext cx="8865720" cy="36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17" name="Google Shape;217;p3"/>
          <p:cNvCxnSpPr/>
          <p:nvPr/>
        </p:nvCxnSpPr>
        <p:spPr>
          <a:xfrm>
            <a:off x="5387760" y="6492600"/>
            <a:ext cx="5782320" cy="36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18" name="Google Shape;218;p3"/>
          <p:cNvSpPr/>
          <p:nvPr/>
        </p:nvSpPr>
        <p:spPr>
          <a:xfrm>
            <a:off x="11275200" y="6292800"/>
            <a:ext cx="73584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3/16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5943600" y="3276720"/>
            <a:ext cx="2116440" cy="211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9800" y="2476440"/>
            <a:ext cx="5322960" cy="286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"/>
          <p:cNvSpPr txBox="1"/>
          <p:nvPr>
            <p:ph idx="4294967295" type="title"/>
          </p:nvPr>
        </p:nvSpPr>
        <p:spPr>
          <a:xfrm>
            <a:off x="5920560" y="580680"/>
            <a:ext cx="4303080" cy="644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2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ct val="100000"/>
              <a:buFont typeface="Arial"/>
              <a:buNone/>
            </a:pPr>
            <a:r>
              <a:rPr b="0" i="0" lang="ru-RU" sz="4900" u="none" cap="none" strike="noStrik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Ц</a:t>
            </a:r>
            <a:r>
              <a:rPr b="0" i="0" lang="ru-RU" sz="4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ель</a:t>
            </a:r>
            <a:endParaRPr b="0" i="0" sz="4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"/>
          <p:cNvSpPr txBox="1"/>
          <p:nvPr>
            <p:ph idx="4294967295" type="body"/>
          </p:nvPr>
        </p:nvSpPr>
        <p:spPr>
          <a:xfrm>
            <a:off x="5920560" y="1936800"/>
            <a:ext cx="6095520" cy="2984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Разработать устройства которые позволят </a:t>
            </a:r>
            <a:r>
              <a:rPr b="0" i="0" lang="ru-RU" sz="2800" u="none" cap="none" strike="noStrik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увеличить комфорт и безопасность </a:t>
            </a:r>
            <a:r>
              <a:rPr b="0" i="0" lang="ru-RU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животных в путешествиях и могут быть использованы в любом виде транспорта.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p4"/>
          <p:cNvCxnSpPr/>
          <p:nvPr/>
        </p:nvCxnSpPr>
        <p:spPr>
          <a:xfrm>
            <a:off x="0" y="902880"/>
            <a:ext cx="5658840" cy="36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28" name="Google Shape;228;p4"/>
          <p:cNvCxnSpPr/>
          <p:nvPr/>
        </p:nvCxnSpPr>
        <p:spPr>
          <a:xfrm>
            <a:off x="5261040" y="6356520"/>
            <a:ext cx="5647320" cy="36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29" name="Google Shape;229;p4"/>
          <p:cNvSpPr/>
          <p:nvPr/>
        </p:nvSpPr>
        <p:spPr>
          <a:xfrm>
            <a:off x="11074320" y="6156720"/>
            <a:ext cx="73584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4/16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760" y="1996920"/>
            <a:ext cx="4787280" cy="359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"/>
          <p:cNvSpPr txBox="1"/>
          <p:nvPr>
            <p:ph idx="4294967295" type="title"/>
          </p:nvPr>
        </p:nvSpPr>
        <p:spPr>
          <a:xfrm>
            <a:off x="555840" y="3578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А</a:t>
            </a:r>
            <a:r>
              <a:rPr b="0" i="0" lang="ru-RU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ктуальность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"/>
          <p:cNvSpPr txBox="1"/>
          <p:nvPr>
            <p:ph idx="4294967295" type="body"/>
          </p:nvPr>
        </p:nvSpPr>
        <p:spPr>
          <a:xfrm>
            <a:off x="555840" y="2186280"/>
            <a:ext cx="5641920" cy="2485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 СМИ до сих пор оглашаются случаи смертей домашних любимцев при транспортировке, преимущественно на борту самолетов.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237;p5"/>
          <p:cNvCxnSpPr/>
          <p:nvPr/>
        </p:nvCxnSpPr>
        <p:spPr>
          <a:xfrm>
            <a:off x="0" y="1577880"/>
            <a:ext cx="6935400" cy="36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38" name="Google Shape;238;p5"/>
          <p:cNvCxnSpPr/>
          <p:nvPr/>
        </p:nvCxnSpPr>
        <p:spPr>
          <a:xfrm>
            <a:off x="5570640" y="6458040"/>
            <a:ext cx="5642640" cy="36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39" name="Google Shape;239;p5"/>
          <p:cNvSpPr/>
          <p:nvPr/>
        </p:nvSpPr>
        <p:spPr>
          <a:xfrm>
            <a:off x="11353680" y="6258240"/>
            <a:ext cx="73584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5/16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5"/>
          <p:cNvPicPr preferRelativeResize="0"/>
          <p:nvPr/>
        </p:nvPicPr>
        <p:blipFill rotWithShape="1">
          <a:blip r:embed="rId3">
            <a:alphaModFix/>
          </a:blip>
          <a:srcRect b="6234" l="3871" r="1913" t="0"/>
          <a:stretch/>
        </p:blipFill>
        <p:spPr>
          <a:xfrm>
            <a:off x="6447600" y="2296440"/>
            <a:ext cx="5641920" cy="3156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"/>
          <p:cNvSpPr txBox="1"/>
          <p:nvPr>
            <p:ph idx="4294967295" type="title"/>
          </p:nvPr>
        </p:nvSpPr>
        <p:spPr>
          <a:xfrm>
            <a:off x="5265360" y="513720"/>
            <a:ext cx="676512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К</a:t>
            </a:r>
            <a:r>
              <a:rPr b="0" i="0" lang="ru-RU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акие проблемы решает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6"/>
          <p:cNvSpPr txBox="1"/>
          <p:nvPr>
            <p:ph idx="4294967295" type="body"/>
          </p:nvPr>
        </p:nvSpPr>
        <p:spPr>
          <a:xfrm>
            <a:off x="5758200" y="2492640"/>
            <a:ext cx="6095520" cy="126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Высокая смертность животных, во время перевозок.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6"/>
          <p:cNvSpPr/>
          <p:nvPr/>
        </p:nvSpPr>
        <p:spPr>
          <a:xfrm>
            <a:off x="5758200" y="3843000"/>
            <a:ext cx="6433200" cy="944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Страх хозяев путешествовать с питомцами.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p6"/>
          <p:cNvCxnSpPr/>
          <p:nvPr/>
        </p:nvCxnSpPr>
        <p:spPr>
          <a:xfrm>
            <a:off x="5426280" y="4084200"/>
            <a:ext cx="286560" cy="360"/>
          </a:xfrm>
          <a:prstGeom prst="straightConnector1">
            <a:avLst/>
          </a:prstGeom>
          <a:noFill/>
          <a:ln cap="flat" cmpd="sng" w="28575">
            <a:solidFill>
              <a:srgbClr val="3774E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49" name="Google Shape;249;p6"/>
          <p:cNvCxnSpPr/>
          <p:nvPr/>
        </p:nvCxnSpPr>
        <p:spPr>
          <a:xfrm>
            <a:off x="5470920" y="2690640"/>
            <a:ext cx="241920" cy="360"/>
          </a:xfrm>
          <a:prstGeom prst="straightConnector1">
            <a:avLst/>
          </a:prstGeom>
          <a:noFill/>
          <a:ln cap="flat" cmpd="sng" w="28575">
            <a:solidFill>
              <a:srgbClr val="3774E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50" name="Google Shape;250;p6"/>
          <p:cNvCxnSpPr/>
          <p:nvPr/>
        </p:nvCxnSpPr>
        <p:spPr>
          <a:xfrm>
            <a:off x="5472000" y="6353640"/>
            <a:ext cx="5669640" cy="36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51" name="Google Shape;251;p6"/>
          <p:cNvSpPr/>
          <p:nvPr/>
        </p:nvSpPr>
        <p:spPr>
          <a:xfrm>
            <a:off x="11294640" y="6153840"/>
            <a:ext cx="73584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6/16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6"/>
          <p:cNvCxnSpPr/>
          <p:nvPr/>
        </p:nvCxnSpPr>
        <p:spPr>
          <a:xfrm>
            <a:off x="0" y="337320"/>
            <a:ext cx="360" cy="360"/>
          </a:xfrm>
          <a:prstGeom prst="straightConnector1">
            <a:avLst/>
          </a:prstGeom>
          <a:noFill/>
          <a:ln cap="flat" cmpd="sng" w="9525">
            <a:solidFill>
              <a:srgbClr val="4472C4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53" name="Google Shape;253;p6"/>
          <p:cNvCxnSpPr/>
          <p:nvPr/>
        </p:nvCxnSpPr>
        <p:spPr>
          <a:xfrm>
            <a:off x="0" y="1176120"/>
            <a:ext cx="4962600" cy="612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254" name="Google Shape;25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680" y="2355480"/>
            <a:ext cx="4804200" cy="269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"/>
          <p:cNvSpPr txBox="1"/>
          <p:nvPr>
            <p:ph idx="4294967295" type="title"/>
          </p:nvPr>
        </p:nvSpPr>
        <p:spPr>
          <a:xfrm>
            <a:off x="597600" y="271800"/>
            <a:ext cx="287712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З</a:t>
            </a:r>
            <a:r>
              <a:rPr b="0" i="0" lang="ru-RU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адачи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7"/>
          <p:cNvSpPr txBox="1"/>
          <p:nvPr>
            <p:ph idx="4294967295" type="body"/>
          </p:nvPr>
        </p:nvSpPr>
        <p:spPr>
          <a:xfrm>
            <a:off x="975600" y="2012760"/>
            <a:ext cx="6021720" cy="857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Получить данные о комфортных условиях для разных животных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p7"/>
          <p:cNvCxnSpPr/>
          <p:nvPr/>
        </p:nvCxnSpPr>
        <p:spPr>
          <a:xfrm flipH="1" rot="10800000">
            <a:off x="0" y="1553760"/>
            <a:ext cx="6211440" cy="4392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62" name="Google Shape;262;p7"/>
          <p:cNvSpPr/>
          <p:nvPr/>
        </p:nvSpPr>
        <p:spPr>
          <a:xfrm>
            <a:off x="975600" y="4402080"/>
            <a:ext cx="5472000" cy="944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Создать универсальную переноску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p7"/>
          <p:cNvCxnSpPr/>
          <p:nvPr/>
        </p:nvCxnSpPr>
        <p:spPr>
          <a:xfrm>
            <a:off x="597240" y="2266560"/>
            <a:ext cx="273960" cy="360"/>
          </a:xfrm>
          <a:prstGeom prst="straightConnector1">
            <a:avLst/>
          </a:prstGeom>
          <a:noFill/>
          <a:ln cap="flat" cmpd="sng" w="28575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64" name="Google Shape;264;p7"/>
          <p:cNvCxnSpPr/>
          <p:nvPr/>
        </p:nvCxnSpPr>
        <p:spPr>
          <a:xfrm>
            <a:off x="597600" y="3566160"/>
            <a:ext cx="273600" cy="360"/>
          </a:xfrm>
          <a:prstGeom prst="straightConnector1">
            <a:avLst/>
          </a:prstGeom>
          <a:noFill/>
          <a:ln cap="flat" cmpd="sng" w="28575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65" name="Google Shape;265;p7"/>
          <p:cNvCxnSpPr/>
          <p:nvPr/>
        </p:nvCxnSpPr>
        <p:spPr>
          <a:xfrm>
            <a:off x="5648040" y="6428880"/>
            <a:ext cx="5472720" cy="36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66" name="Google Shape;266;p7"/>
          <p:cNvSpPr/>
          <p:nvPr/>
        </p:nvSpPr>
        <p:spPr>
          <a:xfrm>
            <a:off x="11195640" y="6228720"/>
            <a:ext cx="73584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7/16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7"/>
          <p:cNvSpPr/>
          <p:nvPr/>
        </p:nvSpPr>
        <p:spPr>
          <a:xfrm>
            <a:off x="975600" y="3371760"/>
            <a:ext cx="5163120" cy="944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Провести опросы среди людей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" name="Google Shape;268;p7"/>
          <p:cNvCxnSpPr/>
          <p:nvPr/>
        </p:nvCxnSpPr>
        <p:spPr>
          <a:xfrm>
            <a:off x="597240" y="4591080"/>
            <a:ext cx="274680" cy="3960"/>
          </a:xfrm>
          <a:prstGeom prst="straightConnector1">
            <a:avLst/>
          </a:prstGeom>
          <a:noFill/>
          <a:ln cap="flat" cmpd="sng" w="28575">
            <a:solidFill>
              <a:srgbClr val="1960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9" name="Google Shape;269;p7"/>
          <p:cNvPicPr preferRelativeResize="0"/>
          <p:nvPr/>
        </p:nvPicPr>
        <p:blipFill rotWithShape="1">
          <a:blip r:embed="rId3">
            <a:alphaModFix/>
          </a:blip>
          <a:srcRect b="0" l="14823" r="8356" t="0"/>
          <a:stretch/>
        </p:blipFill>
        <p:spPr>
          <a:xfrm>
            <a:off x="7198560" y="1894680"/>
            <a:ext cx="4127760" cy="390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"/>
          <p:cNvSpPr txBox="1"/>
          <p:nvPr>
            <p:ph idx="4294967295" type="title"/>
          </p:nvPr>
        </p:nvSpPr>
        <p:spPr>
          <a:xfrm>
            <a:off x="5171040" y="785160"/>
            <a:ext cx="6484680" cy="39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А</a:t>
            </a:r>
            <a:r>
              <a:rPr b="0" i="0" lang="ru-RU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нализ рынка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8"/>
          <p:cNvSpPr txBox="1"/>
          <p:nvPr>
            <p:ph idx="4294967295" type="body"/>
          </p:nvPr>
        </p:nvSpPr>
        <p:spPr>
          <a:xfrm>
            <a:off x="5171040" y="1906920"/>
            <a:ext cx="6738900" cy="3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Проанализировав рынок мы поняли, что переноски с аналогичными возможностями не разработаны. Мы конкурируем с обычными переносками. 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Мы готовы предлагать наш продукт транспортным компаниям и владельцам животных.</a:t>
            </a:r>
            <a:endParaRPr/>
          </a:p>
        </p:txBody>
      </p:sp>
      <p:cxnSp>
        <p:nvCxnSpPr>
          <p:cNvPr id="276" name="Google Shape;276;p8"/>
          <p:cNvCxnSpPr/>
          <p:nvPr/>
        </p:nvCxnSpPr>
        <p:spPr>
          <a:xfrm>
            <a:off x="5050080" y="6491520"/>
            <a:ext cx="6116400" cy="36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77" name="Google Shape;277;p8"/>
          <p:cNvSpPr/>
          <p:nvPr/>
        </p:nvSpPr>
        <p:spPr>
          <a:xfrm>
            <a:off x="11288160" y="6291720"/>
            <a:ext cx="73584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8/16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" name="Google Shape;278;p8"/>
          <p:cNvCxnSpPr/>
          <p:nvPr/>
        </p:nvCxnSpPr>
        <p:spPr>
          <a:xfrm>
            <a:off x="0" y="985320"/>
            <a:ext cx="5050440" cy="36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279" name="Google Shape;27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42440" y="1617120"/>
            <a:ext cx="7881840" cy="40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"/>
          <p:cNvSpPr txBox="1"/>
          <p:nvPr>
            <p:ph idx="4294967295" type="title"/>
          </p:nvPr>
        </p:nvSpPr>
        <p:spPr>
          <a:xfrm>
            <a:off x="838080" y="722880"/>
            <a:ext cx="4668480" cy="399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74EF"/>
              </a:buClr>
              <a:buSzPts val="4400"/>
              <a:buFont typeface="Arial"/>
              <a:buNone/>
            </a:pPr>
            <a:r>
              <a:rPr b="0" i="0" lang="ru-RU" sz="4400" u="none" cap="none" strike="noStrike">
                <a:solidFill>
                  <a:srgbClr val="3774EF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r>
              <a:rPr b="0" i="0" lang="ru-RU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рогнозы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9"/>
          <p:cNvSpPr txBox="1"/>
          <p:nvPr>
            <p:ph idx="4294967295" type="body"/>
          </p:nvPr>
        </p:nvSpPr>
        <p:spPr>
          <a:xfrm>
            <a:off x="838080" y="1985400"/>
            <a:ext cx="5421600" cy="37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Мы исключим потенциальные случаи смерти или травматизма животных.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Повысим уверенность владельцев в том, что их питомцы доедут в целостности и сохранности.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p9"/>
          <p:cNvCxnSpPr/>
          <p:nvPr/>
        </p:nvCxnSpPr>
        <p:spPr>
          <a:xfrm>
            <a:off x="0" y="1361880"/>
            <a:ext cx="8337600" cy="36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287" name="Google Shape;287;p9"/>
          <p:cNvCxnSpPr/>
          <p:nvPr/>
        </p:nvCxnSpPr>
        <p:spPr>
          <a:xfrm>
            <a:off x="4642200" y="6385320"/>
            <a:ext cx="6430320" cy="360"/>
          </a:xfrm>
          <a:prstGeom prst="straightConnector1">
            <a:avLst/>
          </a:prstGeom>
          <a:noFill/>
          <a:ln cap="flat" cmpd="sng" w="57150">
            <a:solidFill>
              <a:srgbClr val="1960E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88" name="Google Shape;288;p9"/>
          <p:cNvSpPr/>
          <p:nvPr/>
        </p:nvSpPr>
        <p:spPr>
          <a:xfrm>
            <a:off x="11244960" y="6185520"/>
            <a:ext cx="73584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000" u="none" cap="none" strike="noStrike">
                <a:solidFill>
                  <a:srgbClr val="1960E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9/16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680" y="1985400"/>
            <a:ext cx="3675960" cy="373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2022-10-14T07:16:05Z</dcterms:created>
  <dc:creator>Мария</dc:creator>
</cp:coreProperties>
</file>